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33"/>
  </p:notesMasterIdLst>
  <p:sldIdLst>
    <p:sldId id="256" r:id="rId4"/>
    <p:sldId id="417" r:id="rId5"/>
    <p:sldId id="467" r:id="rId6"/>
    <p:sldId id="468" r:id="rId7"/>
    <p:sldId id="490" r:id="rId8"/>
    <p:sldId id="491" r:id="rId9"/>
    <p:sldId id="492" r:id="rId10"/>
    <p:sldId id="486" r:id="rId11"/>
    <p:sldId id="487" r:id="rId12"/>
    <p:sldId id="488" r:id="rId13"/>
    <p:sldId id="495" r:id="rId14"/>
    <p:sldId id="489" r:id="rId15"/>
    <p:sldId id="493" r:id="rId16"/>
    <p:sldId id="497" r:id="rId17"/>
    <p:sldId id="494" r:id="rId18"/>
    <p:sldId id="496" r:id="rId19"/>
    <p:sldId id="498" r:id="rId20"/>
    <p:sldId id="475" r:id="rId21"/>
    <p:sldId id="500" r:id="rId22"/>
    <p:sldId id="499" r:id="rId23"/>
    <p:sldId id="501" r:id="rId24"/>
    <p:sldId id="502" r:id="rId25"/>
    <p:sldId id="505" r:id="rId26"/>
    <p:sldId id="507" r:id="rId27"/>
    <p:sldId id="506" r:id="rId28"/>
    <p:sldId id="503" r:id="rId29"/>
    <p:sldId id="504" r:id="rId30"/>
    <p:sldId id="508" r:id="rId31"/>
    <p:sldId id="264" r:id="rId3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51" autoAdjust="0"/>
  </p:normalViewPr>
  <p:slideViewPr>
    <p:cSldViewPr>
      <p:cViewPr varScale="1">
        <p:scale>
          <a:sx n="148" d="100"/>
          <a:sy n="148" d="100"/>
        </p:scale>
        <p:origin x="534" y="10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2021-10-01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3291830"/>
            <a:ext cx="5220072" cy="288032"/>
          </a:xfrm>
        </p:spPr>
        <p:txBody>
          <a:bodyPr/>
          <a:lstStyle/>
          <a:p>
            <a:r>
              <a:rPr lang="en-US" altLang="ko-KR" sz="1600"/>
              <a:t>AI - CHALLENGE</a:t>
            </a:r>
            <a:endParaRPr lang="en-US" altLang="ko-KR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BC0ED2-AB20-4F72-B4C6-E3DD7944A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12676"/>
            <a:ext cx="6964578" cy="47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76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62D7D2-A1B5-4345-95B2-7642340DC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11510"/>
            <a:ext cx="8388424" cy="444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3064B5-5C9D-4BEB-8F79-A3B270AC7834}"/>
              </a:ext>
            </a:extLst>
          </p:cNvPr>
          <p:cNvSpPr txBox="1"/>
          <p:nvPr/>
        </p:nvSpPr>
        <p:spPr>
          <a:xfrm>
            <a:off x="2483768" y="2067694"/>
            <a:ext cx="50765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기존의 방법이 결론 도출 실패했던이유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(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추측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)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934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BDA6FB-055F-418C-B385-9CBB9BD1A2C2}"/>
              </a:ext>
            </a:extLst>
          </p:cNvPr>
          <p:cNvSpPr txBox="1"/>
          <p:nvPr/>
        </p:nvSpPr>
        <p:spPr>
          <a:xfrm>
            <a:off x="179512" y="987574"/>
            <a:ext cx="85214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FutureGAN: Anticipating the Future Frames of Video Sequences using Spatio-Temporal 3d Convolutions in Progressively Growing GANs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2B658-2534-46EC-9D7C-6B31344CFC43}"/>
              </a:ext>
            </a:extLst>
          </p:cNvPr>
          <p:cNvSpPr txBox="1"/>
          <p:nvPr/>
        </p:nvSpPr>
        <p:spPr>
          <a:xfrm>
            <a:off x="395536" y="2283718"/>
            <a:ext cx="864096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Abstract : To capture both the spatial and temporal components of a video sequence, spatio-temporal 3d convolutions are used in all encoder and decoder modules. </a:t>
            </a:r>
          </a:p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Further, we utilize concepts of the existing progressively growing GAN (PGGAN) that achieves high-quality results on generating high-resolution single images.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4387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733DC51-A3FF-4123-8F37-43ADE47AF5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8919"/>
            <a:ext cx="3744416" cy="492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638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7490E1-5DFD-4B6E-B9C2-198D329C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18" y="195486"/>
            <a:ext cx="4902764" cy="485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58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A5F4BE-3012-4AF0-94F9-F08CE865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67494"/>
            <a:ext cx="6724442" cy="467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4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10D8A0-52CD-4792-AF7C-0F99D74DDA60}"/>
              </a:ext>
            </a:extLst>
          </p:cNvPr>
          <p:cNvSpPr txBox="1"/>
          <p:nvPr/>
        </p:nvSpPr>
        <p:spPr>
          <a:xfrm>
            <a:off x="2339752" y="2067694"/>
            <a:ext cx="44644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YOLACT: Real-time Instance Segmentation</a:t>
            </a:r>
          </a:p>
        </p:txBody>
      </p:sp>
    </p:spTree>
    <p:extLst>
      <p:ext uri="{BB962C8B-B14F-4D97-AF65-F5344CB8AC3E}">
        <p14:creationId xmlns:p14="http://schemas.microsoft.com/office/powerpoint/2010/main" val="273625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1FA6BF-F78E-45C3-A731-08AFDF322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71550"/>
            <a:ext cx="7911528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076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69064C0-3829-4F1A-9886-C3936F152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62" y="555526"/>
            <a:ext cx="7663075" cy="392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773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C6D94-E79A-4120-B8A8-49EB368C3A38}"/>
              </a:ext>
            </a:extLst>
          </p:cNvPr>
          <p:cNvSpPr txBox="1"/>
          <p:nvPr/>
        </p:nvSpPr>
        <p:spPr>
          <a:xfrm>
            <a:off x="179512" y="267494"/>
            <a:ext cx="4591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세부문제정의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2CD669-4671-48B9-9681-A33500359F00}"/>
              </a:ext>
            </a:extLst>
          </p:cNvPr>
          <p:cNvSpPr txBox="1"/>
          <p:nvPr/>
        </p:nvSpPr>
        <p:spPr>
          <a:xfrm>
            <a:off x="611560" y="1986975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주어진 동영상에서 등장하는 단수 혹은 복수의 사람 행동패턴을 분석하여 갑자기 쓰러져 도움이 필요한 사람을 찾고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해당 인물의 바운딩 박스를 좌표로 도시하라</a:t>
            </a:r>
          </a:p>
        </p:txBody>
      </p:sp>
    </p:spTree>
    <p:extLst>
      <p:ext uri="{BB962C8B-B14F-4D97-AF65-F5344CB8AC3E}">
        <p14:creationId xmlns:p14="http://schemas.microsoft.com/office/powerpoint/2010/main" val="18197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C6FD072-131F-4B85-9BB5-A6A876642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494"/>
            <a:ext cx="5453285" cy="435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85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CNN 알고리즘들] ResNet의 구조 by bskyvision">
            <a:extLst>
              <a:ext uri="{FF2B5EF4-FFF2-40B4-BE49-F238E27FC236}">
                <a16:creationId xmlns:a16="http://schemas.microsoft.com/office/drawing/2014/main" id="{78519C3B-3617-4F14-B08A-F53B405F1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10221"/>
            <a:ext cx="4940033" cy="4123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0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74F799-E970-427B-82B3-D19D10B90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1" y="987574"/>
            <a:ext cx="5854938" cy="29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83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>
            <a:extLst>
              <a:ext uri="{FF2B5EF4-FFF2-40B4-BE49-F238E27FC236}">
                <a16:creationId xmlns:a16="http://schemas.microsoft.com/office/drawing/2014/main" id="{FE773746-2B9D-4039-A8CB-1365B5FD2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04"/>
          <a:stretch/>
        </p:blipFill>
        <p:spPr bwMode="auto">
          <a:xfrm>
            <a:off x="755576" y="1131591"/>
            <a:ext cx="8028384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10214C-2BD6-44CC-A653-A9B1369AD483}"/>
              </a:ext>
            </a:extLst>
          </p:cNvPr>
          <p:cNvSpPr txBox="1"/>
          <p:nvPr/>
        </p:nvSpPr>
        <p:spPr>
          <a:xfrm>
            <a:off x="251520" y="411510"/>
            <a:ext cx="45880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identity block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8384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05849C76-1252-4446-8EEB-5C899A9F3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-13999" r="-1067" b="13999"/>
          <a:stretch/>
        </p:blipFill>
        <p:spPr bwMode="auto">
          <a:xfrm>
            <a:off x="341784" y="915566"/>
            <a:ext cx="8460432" cy="2571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FA5409-F0F6-4DAE-9110-52AC70FE232E}"/>
              </a:ext>
            </a:extLst>
          </p:cNvPr>
          <p:cNvSpPr txBox="1"/>
          <p:nvPr/>
        </p:nvSpPr>
        <p:spPr>
          <a:xfrm>
            <a:off x="467544" y="483518"/>
            <a:ext cx="45880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convolution block</a:t>
            </a:r>
            <a:endParaRPr lang="ko-KR" altLang="en-US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471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55FA1891-C97F-41C1-BF71-8D1A7FE2C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4" y="1563638"/>
            <a:ext cx="8460432" cy="172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C598B1-7E6D-4E5D-BDBF-696B4370A306}"/>
              </a:ext>
            </a:extLst>
          </p:cNvPr>
          <p:cNvSpPr txBox="1"/>
          <p:nvPr/>
        </p:nvSpPr>
        <p:spPr>
          <a:xfrm>
            <a:off x="340535" y="843558"/>
            <a:ext cx="45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000000"/>
                </a:solidFill>
                <a:effectLst/>
                <a:latin typeface="Noto Sans KR"/>
              </a:rPr>
              <a:t>ResNet50 structure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743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C6A8C65E-8DFA-4C72-B475-A62FC726C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04"/>
          <a:stretch/>
        </p:blipFill>
        <p:spPr bwMode="auto">
          <a:xfrm>
            <a:off x="503548" y="915566"/>
            <a:ext cx="813690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840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2AD0FD-2E9C-4B74-8563-7590D6EA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38" y="0"/>
            <a:ext cx="50993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572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B3D73B-0FC7-4CF3-8684-6E19CFAD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68" y="0"/>
            <a:ext cx="48434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21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0034389-7D59-401B-9250-3649E1CE486D}"/>
              </a:ext>
            </a:extLst>
          </p:cNvPr>
          <p:cNvSpPr txBox="1"/>
          <p:nvPr/>
        </p:nvSpPr>
        <p:spPr>
          <a:xfrm>
            <a:off x="179512" y="267494"/>
            <a:ext cx="4591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데이터 규격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A7AE9-440E-4A02-9EAB-C7F5C6A4DCB8}"/>
              </a:ext>
            </a:extLst>
          </p:cNvPr>
          <p:cNvSpPr txBox="1"/>
          <p:nvPr/>
        </p:nvSpPr>
        <p:spPr>
          <a:xfrm>
            <a:off x="683568" y="987574"/>
            <a:ext cx="74888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해상도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FHD(1920×1080px),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프레임율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15fps, 20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초 고정길이 동영상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500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개 내외의 클립이 본 대회에서 문제로 제시될 예정 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문제 데이터 셋의 동영상 클립은 프레임 별로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jpg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로 분할되어 제공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 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동영상에는 단수 혹은 복수의 인물이 등장하며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모두 비식별화가 되지 않은 상태로 등장 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여러 가지 상황으로 난이도를 상승시키는 요인이 포함될 수 있음 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복수의 인물이 검출조건에 해당될 수 있으며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참가팀은 이를 모두 검출하여야 함 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검출조건에 해당하지 않는 클립이 있을 수 있음</a:t>
            </a:r>
          </a:p>
        </p:txBody>
      </p:sp>
    </p:spTree>
    <p:extLst>
      <p:ext uri="{BB962C8B-B14F-4D97-AF65-F5344CB8AC3E}">
        <p14:creationId xmlns:p14="http://schemas.microsoft.com/office/powerpoint/2010/main" val="2424056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84B280-C204-433E-9BE4-563C9D9DF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28" y="1923678"/>
            <a:ext cx="5331744" cy="2021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71BBC-A69B-4BBB-8579-E93E773F6288}"/>
              </a:ext>
            </a:extLst>
          </p:cNvPr>
          <p:cNvSpPr txBox="1"/>
          <p:nvPr/>
        </p:nvSpPr>
        <p:spPr>
          <a:xfrm>
            <a:off x="647564" y="555526"/>
            <a:ext cx="78488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바운딩 박스는 프레임별 실신 인물의 영역을 좌표로 표현하되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완전 히 누운 시점부터 태킹하고 다수 인원의 실신상황인 경우 해당하는 모든 인원에 대해 바운딩 박스를 표현</a:t>
            </a:r>
          </a:p>
        </p:txBody>
      </p:sp>
    </p:spTree>
    <p:extLst>
      <p:ext uri="{BB962C8B-B14F-4D97-AF65-F5344CB8AC3E}">
        <p14:creationId xmlns:p14="http://schemas.microsoft.com/office/powerpoint/2010/main" val="2715973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ECD7C1-6BD4-4794-AE8C-6A018A9096AA}"/>
              </a:ext>
            </a:extLst>
          </p:cNvPr>
          <p:cNvSpPr txBox="1"/>
          <p:nvPr/>
        </p:nvSpPr>
        <p:spPr>
          <a:xfrm>
            <a:off x="1115616" y="526487"/>
            <a:ext cx="66967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실신자의 신체 일부가 가려진 상황에는 해당 프레임에서 보이는 영역을 표현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A2CBDB-9307-4AB4-B319-394B13D42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347614"/>
            <a:ext cx="7164288" cy="293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1043A7-1D9A-411D-B99B-0EAA3971BD06}"/>
              </a:ext>
            </a:extLst>
          </p:cNvPr>
          <p:cNvSpPr txBox="1"/>
          <p:nvPr/>
        </p:nvSpPr>
        <p:spPr>
          <a:xfrm>
            <a:off x="395536" y="339502"/>
            <a:ext cx="4591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평가기준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A44112-4BA2-47E5-A783-3977082FD59B}"/>
              </a:ext>
            </a:extLst>
          </p:cNvPr>
          <p:cNvSpPr txBox="1"/>
          <p:nvPr/>
        </p:nvSpPr>
        <p:spPr>
          <a:xfrm>
            <a:off x="863588" y="1347614"/>
            <a:ext cx="74168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쓰러진 사람이 존재하는 프레임과 그 사람의 위치를 나타낸 좌표를 기준으로 평가함 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정답 프레임은 완전히 쓰러진 지점을 시작으로 평가함 </a:t>
            </a:r>
            <a:endParaRPr lang="en-US" altLang="ko-KR" sz="1600" b="1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함초롬돋움" panose="02030504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참가자가 제출한 프레임의 정답 여부는 아래와 같이 판단함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2C2F15-B954-4851-A1C7-15EC1A595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31790"/>
            <a:ext cx="666750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6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A57275-7A66-4831-BDE4-C36681BEABEA}"/>
              </a:ext>
            </a:extLst>
          </p:cNvPr>
          <p:cNvSpPr txBox="1"/>
          <p:nvPr/>
        </p:nvSpPr>
        <p:spPr>
          <a:xfrm>
            <a:off x="611560" y="855635"/>
            <a:ext cx="79208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제출된 프레임과 정답프레임의 교집합에 해당하는 프레임의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mAP(mean Average Precision)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로 구하며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,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각 프레임의 바운딩 박스에 대한 검출 성공 여부는 아래의 기준에 따름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EB727B-38FE-4E4D-8337-DAA7B642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067694"/>
            <a:ext cx="5254154" cy="19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16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A119D7-5C35-45DF-8E6D-02945189AD18}"/>
              </a:ext>
            </a:extLst>
          </p:cNvPr>
          <p:cNvSpPr txBox="1"/>
          <p:nvPr/>
        </p:nvSpPr>
        <p:spPr>
          <a:xfrm>
            <a:off x="683568" y="987574"/>
            <a:ext cx="79928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* 바운딩 박스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-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참가팀이 제출한 모델에 평가데이터 셋을 입력하여 도출된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json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내 프레 임별 바운딩 박스 좌표값과 면적을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GT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와 비교하여 일치비율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(IoU)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이 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0.50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이상인 경우 검출성공으로 판단함 * 사진 상 겹쳐서 쓰러진 사람을 한 개의 바운딩 박스로 탐지했을 경우</a:t>
            </a:r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, IoU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값이 가장 큰 요구조자를 검출한 것으로 판단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4DD7D0-5B14-442C-A8BF-E4476C94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931790"/>
            <a:ext cx="5287491" cy="95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3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186FCC-75E6-4537-B4F4-0A21100BF1B1}"/>
              </a:ext>
            </a:extLst>
          </p:cNvPr>
          <p:cNvSpPr txBox="1"/>
          <p:nvPr/>
        </p:nvSpPr>
        <p:spPr>
          <a:xfrm>
            <a:off x="467544" y="555526"/>
            <a:ext cx="4591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점수 산출식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F08752-979B-4310-B2D8-C147B1A8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2200275"/>
            <a:ext cx="57816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2386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4481</TotalTime>
  <Words>335</Words>
  <Application>Microsoft Office PowerPoint</Application>
  <PresentationFormat>화면 슬라이드 쇼(16:9)</PresentationFormat>
  <Paragraphs>34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KoPub돋움체 Bold</vt:lpstr>
      <vt:lpstr>Noto Sans KR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199</cp:revision>
  <dcterms:created xsi:type="dcterms:W3CDTF">2016-12-05T23:26:54Z</dcterms:created>
  <dcterms:modified xsi:type="dcterms:W3CDTF">2021-10-01T04:50:56Z</dcterms:modified>
</cp:coreProperties>
</file>